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</p:sldMasterIdLst>
  <p:notesMasterIdLst>
    <p:notesMasterId r:id="rId23"/>
  </p:notesMasterIdLst>
  <p:sldIdLst>
    <p:sldId id="261" r:id="rId6"/>
    <p:sldId id="258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1581A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62" d="100"/>
          <a:sy n="62" d="100"/>
        </p:scale>
        <p:origin x="-1578" y="-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02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E69C8-BE47-410D-BFD8-E5DC170FC53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6DED5-DE1B-4840-A6B4-B83666D20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4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DED5-DE1B-4840-A6B4-B83666D207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3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7017332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65107"/>
      </p:ext>
    </p:extLst>
  </p:cSld>
  <p:clrMapOvr>
    <a:masterClrMapping/>
  </p:clrMapOvr>
  <p:transition spd="slow" advClick="0" advTm="8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24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8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73133"/>
      </p:ext>
    </p:extLst>
  </p:cSld>
  <p:clrMapOvr>
    <a:masterClrMapping/>
  </p:clrMapOvr>
  <p:transition spd="slow" advClick="0" advTm="8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75281"/>
      </p:ext>
    </p:extLst>
  </p:cSld>
  <p:clrMapOvr>
    <a:masterClrMapping/>
  </p:clrMapOvr>
  <p:transition spd="slow" advClick="0" advTm="8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41051"/>
      </p:ext>
    </p:extLst>
  </p:cSld>
  <p:clrMapOvr>
    <a:masterClrMapping/>
  </p:clrMapOvr>
  <p:transition spd="slow" advClick="0" advTm="8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91690"/>
      </p:ext>
    </p:extLst>
  </p:cSld>
  <p:clrMapOvr>
    <a:masterClrMapping/>
  </p:clrMapOvr>
  <p:transition spd="slow" advClick="0" advTm="8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25179"/>
      </p:ext>
    </p:extLst>
  </p:cSld>
  <p:clrMapOvr>
    <a:masterClrMapping/>
  </p:clrMapOvr>
  <p:transition spd="slow" advClick="0" advTm="8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33473"/>
      </p:ext>
    </p:extLst>
  </p:cSld>
  <p:clrMapOvr>
    <a:masterClrMapping/>
  </p:clrMapOvr>
  <p:transition spd="slow" advClick="0" advTm="8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80867"/>
      </p:ext>
    </p:extLst>
  </p:cSld>
  <p:clrMapOvr>
    <a:masterClrMapping/>
  </p:clrMapOvr>
  <p:transition spd="slow" advClick="0" advTm="8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56108"/>
      </p:ext>
    </p:extLst>
  </p:cSld>
  <p:clrMapOvr>
    <a:masterClrMapping/>
  </p:clrMapOvr>
  <p:transition spd="slow" advClick="0" advTm="8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2448738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38333"/>
      </p:ext>
    </p:extLst>
  </p:cSld>
  <p:clrMapOvr>
    <a:masterClrMapping/>
  </p:clrMapOvr>
  <p:transition spd="slow" advClick="0" advTm="8000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2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8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63704"/>
      </p:ext>
    </p:extLst>
  </p:cSld>
  <p:clrMapOvr>
    <a:masterClrMapping/>
  </p:clrMapOvr>
  <p:transition spd="slow" advClick="0" advTm="8000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79659"/>
      </p:ext>
    </p:extLst>
  </p:cSld>
  <p:clrMapOvr>
    <a:masterClrMapping/>
  </p:clrMapOvr>
  <p:transition spd="slow" advClick="0" advTm="8000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60586"/>
      </p:ext>
    </p:extLst>
  </p:cSld>
  <p:clrMapOvr>
    <a:masterClrMapping/>
  </p:clrMapOvr>
  <p:transition spd="slow" advClick="0" advTm="8000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0789"/>
      </p:ext>
    </p:extLst>
  </p:cSld>
  <p:clrMapOvr>
    <a:masterClrMapping/>
  </p:clrMapOvr>
  <p:transition spd="slow" advClick="0" advTm="8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0CE1A6-826D-4B3B-83F2-124C667652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8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06452"/>
      </p:ext>
    </p:extLst>
  </p:cSld>
  <p:clrMapOvr>
    <a:masterClrMapping/>
  </p:clrMapOvr>
  <p:transition spd="slow" advClick="0" advTm="800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04517"/>
      </p:ext>
    </p:extLst>
  </p:cSld>
  <p:clrMapOvr>
    <a:masterClrMapping/>
  </p:clrMapOvr>
  <p:transition spd="slow" advClick="0" advTm="8000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69692"/>
      </p:ext>
    </p:extLst>
  </p:cSld>
  <p:clrMapOvr>
    <a:masterClrMapping/>
  </p:clrMapOvr>
  <p:transition spd="slow" advClick="0" advTm="8000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51730"/>
      </p:ext>
    </p:extLst>
  </p:cSld>
  <p:clrMapOvr>
    <a:masterClrMapping/>
  </p:clrMapOvr>
  <p:transition spd="slow" advClick="0" advTm="8000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4656331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04432"/>
      </p:ext>
    </p:extLst>
  </p:cSld>
  <p:clrMapOvr>
    <a:masterClrMapping/>
  </p:clrMapOvr>
  <p:transition spd="slow" advClick="0" advTm="8000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40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8000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16828"/>
      </p:ext>
    </p:extLst>
  </p:cSld>
  <p:clrMapOvr>
    <a:masterClrMapping/>
  </p:clrMapOvr>
  <p:transition spd="slow" advClick="0" advTm="8000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02724"/>
      </p:ext>
    </p:extLst>
  </p:cSld>
  <p:clrMapOvr>
    <a:masterClrMapping/>
  </p:clrMapOvr>
  <p:transition spd="slow" advClick="0" advTm="8000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71053"/>
      </p:ext>
    </p:extLst>
  </p:cSld>
  <p:clrMapOvr>
    <a:masterClrMapping/>
  </p:clrMapOvr>
  <p:transition spd="slow" advClick="0" advTm="8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11492"/>
      </p:ext>
    </p:extLst>
  </p:cSld>
  <p:clrMapOvr>
    <a:masterClrMapping/>
  </p:clrMapOvr>
  <p:transition spd="slow" advClick="0" advTm="8000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21438"/>
      </p:ext>
    </p:extLst>
  </p:cSld>
  <p:clrMapOvr>
    <a:masterClrMapping/>
  </p:clrMapOvr>
  <p:transition spd="slow" advClick="0" advTm="8000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45323"/>
      </p:ext>
    </p:extLst>
  </p:cSld>
  <p:clrMapOvr>
    <a:masterClrMapping/>
  </p:clrMapOvr>
  <p:transition spd="slow" advClick="0" advTm="800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40308"/>
      </p:ext>
    </p:extLst>
  </p:cSld>
  <p:clrMapOvr>
    <a:masterClrMapping/>
  </p:clrMapOvr>
  <p:transition spd="slow" advClick="0" advTm="8000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9881"/>
      </p:ext>
    </p:extLst>
  </p:cSld>
  <p:clrMapOvr>
    <a:masterClrMapping/>
  </p:clrMapOvr>
  <p:transition spd="slow" advClick="0" advTm="8000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2916070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395"/>
      </p:ext>
    </p:extLst>
  </p:cSld>
  <p:clrMapOvr>
    <a:masterClrMapping/>
  </p:clrMapOvr>
  <p:transition spd="slow" advClick="0" advTm="8000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8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8000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19481"/>
      </p:ext>
    </p:extLst>
  </p:cSld>
  <p:clrMapOvr>
    <a:masterClrMapping/>
  </p:clrMapOvr>
  <p:transition spd="slow" advClick="0" advTm="8000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44951"/>
      </p:ext>
    </p:extLst>
  </p:cSld>
  <p:clrMapOvr>
    <a:masterClrMapping/>
  </p:clrMapOvr>
  <p:transition spd="slow" advClick="0" advTm="8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18389"/>
      </p:ext>
    </p:extLst>
  </p:cSld>
  <p:clrMapOvr>
    <a:masterClrMapping/>
  </p:clrMapOvr>
  <p:transition spd="slow" advClick="0" advTm="8000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303"/>
      </p:ext>
    </p:extLst>
  </p:cSld>
  <p:clrMapOvr>
    <a:masterClrMapping/>
  </p:clrMapOvr>
  <p:transition spd="slow" advClick="0" advTm="8000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24155"/>
      </p:ext>
    </p:extLst>
  </p:cSld>
  <p:clrMapOvr>
    <a:masterClrMapping/>
  </p:clrMapOvr>
  <p:transition spd="slow" advClick="0" advTm="8000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79095"/>
      </p:ext>
    </p:extLst>
  </p:cSld>
  <p:clrMapOvr>
    <a:masterClrMapping/>
  </p:clrMapOvr>
  <p:transition spd="slow" advClick="0" advTm="8000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78904"/>
      </p:ext>
    </p:extLst>
  </p:cSld>
  <p:clrMapOvr>
    <a:masterClrMapping/>
  </p:clrMapOvr>
  <p:transition spd="slow" advClick="0" advTm="8000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96676"/>
      </p:ext>
    </p:extLst>
  </p:cSld>
  <p:clrMapOvr>
    <a:masterClrMapping/>
  </p:clrMapOvr>
  <p:transition spd="slow" advClick="0" advTm="8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AF7-7AD1-468F-83EB-9BDE5D7417EC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1A6-826D-4B3B-83F2-124C66765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FCEAF7-7AD1-468F-83EB-9BDE5D7417EC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0CE1A6-826D-4B3B-83F2-124C667652E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8000"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79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 advTm="8000"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1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Click="0" advTm="8000"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68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Click="0" advTm="8000"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FCEAF7-7AD1-468F-83EB-9BDE5D7417E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4/5/2015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0CE1A6-826D-4B3B-83F2-124C667652E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10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 advTm="8000"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8229600" cy="18288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r-Latn-RS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Biblijsko Trojstvo</a:t>
            </a:r>
            <a:endParaRPr lang="en-US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2823" y="4057114"/>
            <a:ext cx="4193777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21299999" rev="0"/>
              </a:camera>
              <a:lightRig rig="threePt" dir="t"/>
            </a:scene3d>
            <a:sp3d prstMaterial="softEdge"/>
          </a:bodyPr>
          <a:lstStyle/>
          <a:p>
            <a:r>
              <a:rPr lang="sr-Latn-RS" sz="1600" dirty="0">
                <a:ln w="0"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Kliknite na ekran za </a:t>
            </a:r>
            <a:r>
              <a:rPr lang="sr-Latn-RS" sz="1600" dirty="0" smtClean="0">
                <a:ln w="0"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prikaz sledećeg slajda...</a:t>
            </a:r>
            <a:endParaRPr lang="en-US" sz="1600" dirty="0">
              <a:ln w="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91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14:rippl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95400" y="533400"/>
            <a:ext cx="8229600" cy="762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/>
          <a:p>
            <a:r>
              <a:rPr lang="sr-Latn-RS" sz="4000" cap="none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Detelina sa tri lista</a:t>
            </a:r>
            <a:endParaRPr lang="en-US" sz="4000" cap="none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645" y="2819400"/>
            <a:ext cx="8229600" cy="7620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u="sng" cap="none" dirty="0" smtClean="0">
                <a:ln w="11430"/>
                <a:solidFill>
                  <a:srgbClr val="FFFF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Ilustracija</a:t>
            </a:r>
            <a:r>
              <a:rPr lang="sr-Latn-RS" sz="2800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:   </a:t>
            </a:r>
            <a: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Trojstvo je kao detelina sa tri lista jer</a:t>
            </a:r>
            <a:r>
              <a:rPr lang="sr-Latn-RS" sz="2800" i="1" cap="none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 </a:t>
            </a:r>
            <a: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iako </a:t>
            </a:r>
            <a:b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</a:br>
            <a: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                      postoje tri dela, još uvek predstavlja jednu    </a:t>
            </a:r>
            <a:b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</a:br>
            <a: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                      celinu.</a:t>
            </a:r>
            <a:endParaRPr lang="en-US" sz="2800" i="1" cap="none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581400"/>
            <a:ext cx="8229600" cy="7620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u="sng" cap="none" dirty="0" smtClean="0">
                <a:ln w="11430"/>
                <a:solidFill>
                  <a:srgbClr val="FFFF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Greška</a:t>
            </a:r>
            <a:r>
              <a:rPr lang="sr-Latn-RS" sz="2800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:          </a:t>
            </a:r>
            <a: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Politeizam.</a:t>
            </a:r>
            <a:endParaRPr lang="en-US" sz="2800" i="1" cap="none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5181600"/>
            <a:ext cx="8229600" cy="7620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u="sng" cap="none" dirty="0" smtClean="0">
                <a:ln w="11430"/>
                <a:solidFill>
                  <a:srgbClr val="FFFF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Objašnjenje</a:t>
            </a:r>
            <a:r>
              <a:rPr lang="sr-Latn-RS" sz="2800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: </a:t>
            </a:r>
            <a: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Svaki list je samo deo deteline i nemože se </a:t>
            </a:r>
            <a:b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</a:br>
            <a: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                      reći da predstavlja celinu. U Trojstvu, </a:t>
            </a:r>
            <a:b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</a:br>
            <a: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                      svako lice je u potpunosti Bog.</a:t>
            </a:r>
            <a:endParaRPr lang="en-US" sz="2800" i="1" cap="none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57" y="457200"/>
            <a:ext cx="153465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82027"/>
      </p:ext>
    </p:extLst>
  </p:cSld>
  <p:clrMapOvr>
    <a:masterClrMapping/>
  </p:clrMapOvr>
  <p:transition spd="slow" advClick="0" advTm="18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6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95400" y="533400"/>
            <a:ext cx="8229600" cy="762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r-Latn-RS" sz="4000" cap="none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Voda-Led-Para</a:t>
            </a:r>
            <a:endParaRPr lang="en-US" sz="4000" cap="none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645" y="2590800"/>
            <a:ext cx="8229600" cy="7620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u="sng" cap="none" dirty="0" smtClean="0">
                <a:ln w="11430"/>
                <a:solidFill>
                  <a:srgbClr val="FFFF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Ilustracija</a:t>
            </a:r>
            <a:r>
              <a:rPr lang="sr-Latn-RS" sz="2800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:   </a:t>
            </a:r>
            <a: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Trojstvo je kao voda jer ona može biti led</a:t>
            </a:r>
            <a:b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</a:br>
            <a: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                      para ili voda pa ipak ostati H</a:t>
            </a:r>
            <a:r>
              <a:rPr lang="sr-Latn-RS" sz="1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2</a:t>
            </a:r>
            <a: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O.</a:t>
            </a:r>
            <a:endParaRPr lang="en-US" sz="2800" i="1" cap="none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352800"/>
            <a:ext cx="8229600" cy="7620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u="sng" cap="none" dirty="0" smtClean="0">
                <a:ln w="11430"/>
                <a:solidFill>
                  <a:srgbClr val="FFFF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Greška</a:t>
            </a:r>
            <a:r>
              <a:rPr lang="sr-Latn-RS" sz="2800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:          </a:t>
            </a:r>
            <a: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Modalizam.</a:t>
            </a:r>
            <a:endParaRPr lang="en-US" sz="2800" i="1" cap="none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4953000"/>
            <a:ext cx="8229600" cy="7620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u="sng" cap="none" dirty="0" smtClean="0">
                <a:ln w="11430"/>
                <a:solidFill>
                  <a:srgbClr val="FFFF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Objašnjenje</a:t>
            </a:r>
            <a:r>
              <a:rPr lang="sr-Latn-RS" sz="2800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: </a:t>
            </a:r>
            <a: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Voda ne može imati sve tri forme u isto   </a:t>
            </a:r>
            <a:b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</a:br>
            <a: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                       vreme. Kod Trojstva, Bog  je u svakom </a:t>
            </a:r>
            <a:b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</a:br>
            <a: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                       trenutku svako lice Božanstva.</a:t>
            </a:r>
            <a:endParaRPr lang="en-US" sz="2800" i="1" cap="none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57" y="462603"/>
            <a:ext cx="1534658" cy="151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23758"/>
      </p:ext>
    </p:extLst>
  </p:cSld>
  <p:clrMapOvr>
    <a:masterClrMapping/>
  </p:clrMapOvr>
  <p:transition spd="slow" advClick="0" advTm="18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2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95400" y="533400"/>
            <a:ext cx="8229600" cy="762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r-Latn-RS" sz="4000" cap="none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Otac-Sin-Suprug</a:t>
            </a:r>
            <a:endParaRPr lang="en-US" sz="4000" cap="none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645" y="2743200"/>
            <a:ext cx="8229600" cy="7620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u="sng" cap="none" dirty="0" smtClean="0">
                <a:ln w="11430"/>
                <a:solidFill>
                  <a:srgbClr val="FFFF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Ilustracija</a:t>
            </a:r>
            <a:r>
              <a:rPr lang="sr-Latn-RS" sz="2800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:   </a:t>
            </a:r>
            <a: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Trojstvo je kao čovek koji je u isto vreme </a:t>
            </a:r>
            <a:b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</a:br>
            <a: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                      i otac i sin i suprug. On je jedan čovek </a:t>
            </a:r>
            <a:b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</a:br>
            <a: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                      ali ima tri uloge.</a:t>
            </a:r>
            <a:endParaRPr lang="en-US" sz="2800" i="1" cap="none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429000"/>
            <a:ext cx="8229600" cy="7620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u="sng" cap="none" dirty="0" smtClean="0">
                <a:ln w="11430"/>
                <a:solidFill>
                  <a:srgbClr val="FFFF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Greška</a:t>
            </a:r>
            <a:r>
              <a:rPr lang="sr-Latn-RS" sz="2800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:          </a:t>
            </a:r>
            <a: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Modalizam.</a:t>
            </a:r>
            <a:endParaRPr lang="en-US" sz="2800" i="1" cap="none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5486400"/>
            <a:ext cx="8229600" cy="7620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u="sng" cap="none" dirty="0" smtClean="0">
                <a:ln w="11430"/>
                <a:solidFill>
                  <a:srgbClr val="FFFF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Objašnjenje</a:t>
            </a:r>
            <a:r>
              <a:rPr lang="sr-Latn-RS" sz="2800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: </a:t>
            </a:r>
            <a: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Otac, sin i suprug, predstavljaju funkciju</a:t>
            </a:r>
            <a:b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</a:br>
            <a: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                       ili ulogu jedne osobe. Kod trojstva, Bog </a:t>
            </a:r>
            <a:b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</a:br>
            <a: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                       predstavlja tri odvojene ličnosti a ne jed-</a:t>
            </a:r>
            <a:b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</a:br>
            <a:r>
              <a:rPr lang="sr-Latn-RS" sz="2800" i="1" cap="none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                       nu ličnost sa tri funkcije ili uloge.</a:t>
            </a:r>
            <a:endParaRPr lang="en-US" sz="2800" i="1" cap="none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33" y="462603"/>
            <a:ext cx="1534506" cy="151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58391"/>
      </p:ext>
    </p:extLst>
  </p:cSld>
  <p:clrMapOvr>
    <a:masterClrMapping/>
  </p:clrMapOvr>
  <p:transition spd="slow" advClick="0" advTm="18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9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2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533400"/>
            <a:ext cx="6440268" cy="762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r-Latn-RS" sz="3600" cap="none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Primer Dobre Ilustracije</a:t>
            </a:r>
            <a:endParaRPr lang="en-US" sz="3600" cap="none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499797"/>
            <a:ext cx="2834355" cy="538803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400" u="sng" cap="none" dirty="0" smtClean="0">
                <a:ln w="11430"/>
                <a:solidFill>
                  <a:srgbClr val="FFFF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Funkcija Trojstva</a:t>
            </a:r>
            <a:endParaRPr lang="en-US" sz="2400" i="1" u="sng" cap="none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5410200"/>
            <a:ext cx="8229600" cy="762000"/>
          </a:xfrm>
          <a:prstGeom prst="rect">
            <a:avLst/>
          </a:prstGeom>
        </p:spPr>
        <p:txBody>
          <a:bodyPr vert="horz" lIns="45720" tIns="0" rIns="45720" bIns="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sr-Latn-RS" sz="2400" cap="none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50800" dir="5400000" algn="tl" rotWithShape="0">
                    <a:schemeClr val="bg1"/>
                  </a:outerShdw>
                </a:effectLst>
                <a:latin typeface="Adobe Garamond Pro Bold" pitchFamily="18" charset="0"/>
              </a:rPr>
              <a:t>Bog večno postoji kao Otac, Sin i Sveti Duh – trojedinstvo lica od kojih je svako u potpunosti Bog ali je On samo jedan. Ipak svako lice Božanstva je odvojeno po svojoj glavnoj funkciji i odnosu prema svetu kroz stvaranje i otkupljenje:  Otac planira, Sin izvršava, Sveti Duh primenjuje.</a:t>
            </a:r>
            <a:endParaRPr lang="en-US" sz="2400" i="1" cap="none" dirty="0">
              <a:ln w="11430"/>
              <a:solidFill>
                <a:schemeClr val="tx1">
                  <a:lumMod val="95000"/>
                </a:schemeClr>
              </a:solidFill>
              <a:effectLst>
                <a:outerShdw blurRad="50800" dir="5400000" algn="tl" rotWithShape="0">
                  <a:schemeClr val="bg1"/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36077"/>
            <a:ext cx="2819400" cy="28194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5597661"/>
      </p:ext>
    </p:extLst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36692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5257800"/>
            <a:ext cx="7696200" cy="762000"/>
          </a:xfrm>
          <a:prstGeom prst="rect">
            <a:avLst/>
          </a:prstGeom>
        </p:spPr>
        <p:txBody>
          <a:bodyPr vert="horz" lIns="45720" tIns="0" rIns="45720" bIns="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sr-Latn-RS" sz="2400" cap="none" dirty="0" smtClean="0">
                <a:ln w="1270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" dist="25400" dir="7200000" algn="tl" rotWithShape="0">
                    <a:schemeClr val="bg1"/>
                  </a:outerShdw>
                </a:effectLst>
                <a:latin typeface="Adobe Garamond Pro Bold" pitchFamily="18" charset="0"/>
              </a:rPr>
              <a:t>Bog Otac je veliki arhitekta stvaranja,   otkupljenja i ispunje-nja, koji planira  rukovodi i šalje. Sin i Sveti Duh se svoje-voljno podređuju Njemu u vladavini iako su jednaki po svojoj Božanskoj prirodi.</a:t>
            </a:r>
            <a:endParaRPr lang="en-US" sz="2400" i="1" cap="none" dirty="0">
              <a:ln w="12700"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12700" dist="25400" dir="7200000" algn="tl" rotWithShape="0">
                  <a:schemeClr val="bg1"/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85800"/>
            <a:ext cx="2362200" cy="23622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032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36692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4876800"/>
            <a:ext cx="7848600" cy="762000"/>
          </a:xfrm>
          <a:prstGeom prst="rect">
            <a:avLst/>
          </a:prstGeom>
        </p:spPr>
        <p:txBody>
          <a:bodyPr vert="horz" lIns="45720" tIns="0" rIns="45720" bIns="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sr-Latn-RS" sz="2400" cap="none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12700" dir="5400000" algn="tl" rotWithShape="0">
                    <a:schemeClr val="bg1"/>
                  </a:outerShdw>
                </a:effectLst>
                <a:latin typeface="Adobe Garamond Pro Bold" pitchFamily="18" charset="0"/>
              </a:rPr>
              <a:t>Bog Sin se pokorava Ocu, obavlja iskupljenje i sa Ocem šalje Svetoga Duha da dovrši posao koji je On započeo. Kroz sve što čini proslavlja Oca.</a:t>
            </a:r>
            <a:endParaRPr lang="en-US" sz="2400" i="1" cap="none" dirty="0">
              <a:ln w="11430"/>
              <a:solidFill>
                <a:schemeClr val="tx1">
                  <a:lumMod val="95000"/>
                </a:schemeClr>
              </a:solidFill>
              <a:effectLst>
                <a:outerShdw blurRad="12700" dir="5400000" algn="tl" rotWithShape="0">
                  <a:schemeClr val="bg1"/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85800"/>
            <a:ext cx="2362200" cy="23622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035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36692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4648200"/>
            <a:ext cx="7848600" cy="762000"/>
          </a:xfrm>
          <a:prstGeom prst="rect">
            <a:avLst/>
          </a:prstGeom>
        </p:spPr>
        <p:txBody>
          <a:bodyPr vert="horz" lIns="45720" tIns="0" rIns="45720" bIns="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sr-Latn-RS" sz="2400" cap="none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12700" dir="5400000" algn="tl" rotWithShape="0">
                    <a:schemeClr val="bg1"/>
                  </a:outerShdw>
                </a:effectLst>
                <a:latin typeface="Adobe Garamond Pro Bold" pitchFamily="18" charset="0"/>
              </a:rPr>
              <a:t>Bog Sveti Duh do kraja ispunjava posao koji je isplanirao Otac i započeo Sin. Kroz sve što čini proslavlja Sina.</a:t>
            </a:r>
            <a:endParaRPr lang="en-US" sz="2400" i="1" cap="none" dirty="0">
              <a:ln w="11430"/>
              <a:solidFill>
                <a:schemeClr val="tx1">
                  <a:lumMod val="95000"/>
                </a:schemeClr>
              </a:solidFill>
              <a:effectLst>
                <a:outerShdw blurRad="12700" dir="5400000" algn="tl" rotWithShape="0">
                  <a:schemeClr val="bg1"/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85800"/>
            <a:ext cx="2362200" cy="23622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81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8229600" cy="18288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r-Latn-RS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Biblijsko Trojstvo</a:t>
            </a:r>
            <a:endParaRPr lang="en-US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2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ripple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8229600" cy="18288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r-Latn-RS" cap="none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Postoji Jedan Bog</a:t>
            </a:r>
            <a:endParaRPr lang="en-US" cap="none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9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8229600" cy="18288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r-Latn-RS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Tri Božanska Lica</a:t>
            </a:r>
            <a:endParaRPr lang="en-US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6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wipe/>
      </p:transition>
    </mc:Choice>
    <mc:Fallback xmlns="">
      <p:transition spd="slow" advClick="0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8229600" cy="18288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r-Latn-RS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M</a:t>
            </a:r>
            <a:r>
              <a:rPr lang="sr-Latn-RS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eđusobno </a:t>
            </a:r>
            <a:r>
              <a:rPr lang="sr-Latn-RS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J</a:t>
            </a:r>
            <a:r>
              <a:rPr lang="sr-Latn-RS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ednaka i Večna</a:t>
            </a:r>
            <a:endParaRPr lang="en-US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wipe/>
      </p:transition>
    </mc:Choice>
    <mc:Fallback xmlns="">
      <p:transition spd="slow" advClick="0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838200"/>
            <a:ext cx="8229600" cy="18288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sr-Latn-RS" sz="4000" cap="none" spc="150" dirty="0" smtClean="0">
                <a:ln w="11430"/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Uobičajene Greške u </a:t>
            </a:r>
            <a:br>
              <a:rPr lang="sr-Latn-RS" sz="4000" cap="none" spc="150" dirty="0" smtClean="0">
                <a:ln w="11430"/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</a:br>
            <a:r>
              <a:rPr lang="sr-Latn-RS" sz="4000" cap="none" spc="150" dirty="0" smtClean="0">
                <a:ln w="11430"/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Interpretaciji Trojstva:</a:t>
            </a:r>
            <a:endParaRPr lang="en-US" sz="4000" cap="none" spc="150" dirty="0">
              <a:ln w="11430"/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38400" y="3429000"/>
            <a:ext cx="8229600" cy="18288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itchFamily="34" charset="0"/>
              <a:buChar char="•"/>
            </a:pPr>
            <a:r>
              <a:rPr lang="sr-Latn-RS" sz="4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 Bold" pitchFamily="18" charset="0"/>
              </a:rPr>
              <a:t>Modalizam</a:t>
            </a:r>
          </a:p>
          <a:p>
            <a:pPr marL="685800" indent="-685800" algn="l">
              <a:buFont typeface="Arial" pitchFamily="34" charset="0"/>
              <a:buChar char="•"/>
            </a:pPr>
            <a:r>
              <a:rPr lang="sr-Latn-RS" sz="4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 Bold" pitchFamily="18" charset="0"/>
              </a:rPr>
              <a:t>Subordinacija</a:t>
            </a:r>
          </a:p>
          <a:p>
            <a:pPr marL="685800" indent="-685800" algn="l">
              <a:buFont typeface="Arial" pitchFamily="34" charset="0"/>
              <a:buChar char="•"/>
            </a:pPr>
            <a:r>
              <a:rPr lang="sr-Latn-RS" sz="4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 Bold" pitchFamily="18" charset="0"/>
              </a:rPr>
              <a:t>Triteizam</a:t>
            </a:r>
            <a:endParaRPr lang="en-US" sz="40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9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:blinds dir="vert"/>
      </p:transition>
    </mc:Choice>
    <mc:Fallback xmlns="">
      <p:transition spd="slow" advClick="0" advTm="8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85800" y="1143000"/>
            <a:ext cx="8229600" cy="762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r-Latn-RS" sz="4000" cap="none" spc="150" dirty="0" smtClean="0">
                <a:ln w="11430"/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MODALIZAM</a:t>
            </a:r>
            <a:endParaRPr lang="en-US" sz="4000" cap="none" spc="150" dirty="0">
              <a:ln w="11430"/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5562600"/>
            <a:ext cx="8229600" cy="7620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- Modalizam uči da je Bog jedna </a:t>
            </a:r>
          </a:p>
          <a:p>
            <a:pPr algn="l"/>
            <a:r>
              <a:rPr lang="sr-Latn-RS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  osoba koja se manifestuje u tri </a:t>
            </a:r>
          </a:p>
          <a:p>
            <a:pPr algn="l"/>
            <a:r>
              <a:rPr lang="sr-Latn-RS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  različite forme ili moda</a:t>
            </a:r>
            <a:r>
              <a:rPr lang="sr-Latn-R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.</a:t>
            </a:r>
            <a:endParaRPr lang="sr-Latn-R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  <a:p>
            <a:pPr algn="l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  <a:p>
            <a:pPr algn="l"/>
            <a:endParaRPr lang="en-US" sz="3600" cap="none" spc="150" dirty="0">
              <a:ln w="11430"/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84" y="1295400"/>
            <a:ext cx="2383416" cy="16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3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1143000"/>
            <a:ext cx="8229600" cy="762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r-Latn-RS" sz="4000" cap="none" spc="150" dirty="0" smtClean="0">
                <a:ln w="11430"/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SUBORDINACIJA</a:t>
            </a:r>
            <a:endParaRPr lang="en-US" sz="4000" cap="none" spc="150" dirty="0">
              <a:ln w="11430"/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4495800"/>
            <a:ext cx="8229600" cy="7620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600" cap="none" spc="1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- </a:t>
            </a:r>
            <a:r>
              <a:rPr lang="vi-VN" sz="3600" cap="none" spc="1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Subordinacija </a:t>
            </a:r>
            <a:r>
              <a:rPr lang="vi-VN" sz="3600" cap="none" spc="1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tvrdi da </a:t>
            </a:r>
            <a:r>
              <a:rPr lang="vi-VN" sz="3600" cap="none" spc="1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su</a:t>
            </a:r>
            <a:r>
              <a:rPr lang="sr-Latn-RS" sz="3600" cap="none" spc="1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 </a:t>
            </a:r>
            <a:r>
              <a:rPr lang="vi-VN" sz="3600" cap="none" spc="1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Sin </a:t>
            </a:r>
            <a:r>
              <a:rPr lang="sr-Latn-RS" sz="3600" cap="none" spc="1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/>
            </a:r>
            <a:br>
              <a:rPr lang="sr-Latn-RS" sz="3600" cap="none" spc="1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</a:br>
            <a:r>
              <a:rPr lang="sr-Latn-RS" sz="3600" cap="none" spc="1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   </a:t>
            </a:r>
            <a:r>
              <a:rPr lang="vi-VN" sz="3600" cap="none" spc="1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i </a:t>
            </a:r>
            <a:r>
              <a:rPr lang="vi-VN" sz="3600" cap="none" spc="1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Sveti Duh podređeni </a:t>
            </a:r>
            <a:r>
              <a:rPr lang="vi-VN" sz="3600" cap="none" spc="1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Ocu </a:t>
            </a:r>
            <a:r>
              <a:rPr lang="vi-VN" sz="3600" cap="none" spc="1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po </a:t>
            </a:r>
            <a:r>
              <a:rPr lang="sr-Latn-RS" sz="3600" cap="none" spc="1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/>
            </a:r>
            <a:br>
              <a:rPr lang="sr-Latn-RS" sz="3600" cap="none" spc="1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</a:br>
            <a:r>
              <a:rPr lang="sr-Latn-RS" sz="3600" cap="none" spc="1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   </a:t>
            </a:r>
            <a:r>
              <a:rPr lang="vi-VN" sz="3600" cap="none" spc="1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svojoj </a:t>
            </a:r>
            <a:r>
              <a:rPr lang="vi-VN" sz="3600" cap="none" spc="1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prirodi i </a:t>
            </a:r>
            <a:r>
              <a:rPr lang="vi-VN" sz="3600" cap="none" spc="1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postojanju</a:t>
            </a:r>
            <a:r>
              <a:rPr lang="vi-VN" sz="3600" cap="none" spc="1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.</a:t>
            </a:r>
            <a:endParaRPr lang="en-US" sz="3600" cap="none" spc="15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20" y="1396183"/>
            <a:ext cx="1555680" cy="165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8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3400" y="1143000"/>
            <a:ext cx="8229600" cy="762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r-Latn-RS" sz="4000" cap="none" spc="150" dirty="0" smtClean="0">
                <a:ln w="11430"/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TRITEIZAM</a:t>
            </a:r>
            <a:endParaRPr lang="en-US" sz="4000" cap="none" spc="150" dirty="0">
              <a:ln w="11430"/>
              <a:solidFill>
                <a:schemeClr val="bg1">
                  <a:lumMod val="75000"/>
                  <a:lumOff val="25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52600" y="4495800"/>
            <a:ext cx="8229600" cy="7620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ea typeface="Adobe Ming Std L" pitchFamily="18" charset="-128"/>
              </a:rPr>
              <a:t>- Triteizam poriče postojanje </a:t>
            </a:r>
          </a:p>
          <a:p>
            <a:pPr algn="l"/>
            <a:r>
              <a:rPr lang="sr-Latn-RS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ea typeface="Adobe Ming Std L" pitchFamily="18" charset="-128"/>
              </a:rPr>
              <a:t>   jednog, dok uči da postoje </a:t>
            </a:r>
          </a:p>
          <a:p>
            <a:pPr algn="l"/>
            <a:r>
              <a:rPr lang="sr-Latn-RS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ea typeface="Adobe Ming Std L" pitchFamily="18" charset="-128"/>
              </a:rPr>
              <a:t>   tri Boga.</a:t>
            </a:r>
            <a:endParaRPr lang="sr-Latn-R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  <a:ea typeface="Adobe Ming Std L" pitchFamily="1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19951"/>
            <a:ext cx="2133600" cy="162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19400"/>
            <a:ext cx="8229600" cy="762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r-Latn-RS" sz="4000" cap="none" spc="150" dirty="0" smtClean="0">
                <a:ln w="11430"/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Ponekad se radi poređenja</a:t>
            </a:r>
            <a:br>
              <a:rPr lang="sr-Latn-RS" sz="4000" cap="none" spc="150" dirty="0" smtClean="0">
                <a:ln w="11430"/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</a:br>
            <a:r>
              <a:rPr lang="sr-Latn-RS" sz="4000" cap="none" spc="150" dirty="0" smtClean="0">
                <a:ln w="11430"/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koriste pogrešne ilustracije...</a:t>
            </a:r>
            <a:endParaRPr lang="en-US" sz="4000" cap="none" spc="150" dirty="0">
              <a:ln w="11430"/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645" y="4191000"/>
            <a:ext cx="8229600" cy="7620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600" cap="none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Garamond Pro Bold" pitchFamily="18" charset="0"/>
              </a:rPr>
              <a:t>Slede primeri... </a:t>
            </a:r>
            <a:endParaRPr lang="en-US" sz="3600" cap="none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05122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1716</TotalTime>
  <Words>309</Words>
  <Application>Microsoft Office PowerPoint</Application>
  <PresentationFormat>On-screen Show (4:3)</PresentationFormat>
  <Paragraphs>41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Apex</vt:lpstr>
      <vt:lpstr>1_Apex</vt:lpstr>
      <vt:lpstr>2_Apex</vt:lpstr>
      <vt:lpstr>3_Apex</vt:lpstr>
      <vt:lpstr>4_Apex</vt:lpstr>
      <vt:lpstr>Biblijsko Trojstvo</vt:lpstr>
      <vt:lpstr>Postoji Jedan Bog</vt:lpstr>
      <vt:lpstr>Tri Božanska Lica</vt:lpstr>
      <vt:lpstr>Međusobno Jednaka i Večna</vt:lpstr>
      <vt:lpstr>Uobičajene Greške u  Interpretaciji Trojstva:</vt:lpstr>
      <vt:lpstr>MODALIZAM</vt:lpstr>
      <vt:lpstr>SUBORDINACIJA</vt:lpstr>
      <vt:lpstr>TRITEIZAM</vt:lpstr>
      <vt:lpstr>Ponekad se radi poređenja koriste pogrešne ilustracije...</vt:lpstr>
      <vt:lpstr>Detelina sa tri lista</vt:lpstr>
      <vt:lpstr>Voda-Led-Para</vt:lpstr>
      <vt:lpstr>Otac-Sin-Suprug</vt:lpstr>
      <vt:lpstr>Primer Dobre Ilustracije</vt:lpstr>
      <vt:lpstr>PowerPoint Presentation</vt:lpstr>
      <vt:lpstr>PowerPoint Presentation</vt:lpstr>
      <vt:lpstr>PowerPoint Presentation</vt:lpstr>
      <vt:lpstr>Biblijsko Trojstvo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Postoji Jedan Bog</dc:title>
  <dc:creator>Vlada</dc:creator>
  <cp:lastModifiedBy>Vlada</cp:lastModifiedBy>
  <cp:revision>109</cp:revision>
  <dcterms:created xsi:type="dcterms:W3CDTF">2015-03-26T07:37:41Z</dcterms:created>
  <dcterms:modified xsi:type="dcterms:W3CDTF">2015-04-05T18:09:26Z</dcterms:modified>
</cp:coreProperties>
</file>